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62" r:id="rId5"/>
    <p:sldId id="264" r:id="rId6"/>
    <p:sldId id="259" r:id="rId7"/>
    <p:sldId id="265" r:id="rId8"/>
    <p:sldId id="269" r:id="rId9"/>
    <p:sldId id="271" r:id="rId10"/>
    <p:sldId id="272" r:id="rId11"/>
    <p:sldId id="273" r:id="rId12"/>
    <p:sldId id="274" r:id="rId13"/>
    <p:sldId id="275" r:id="rId14"/>
    <p:sldId id="277" r:id="rId15"/>
    <p:sldId id="267" r:id="rId16"/>
    <p:sldId id="268"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84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4" d="100"/>
          <a:sy n="84" d="100"/>
        </p:scale>
        <p:origin x="658"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282514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215680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5402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1334120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00555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150502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707016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254117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139366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09316-33A1-44D6-A88D-0BE3EAD41B99}" type="datetimeFigureOut">
              <a:rPr lang="en-IN" smtClean="0"/>
              <a:t>09-08-2020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222137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409316-33A1-44D6-A88D-0BE3EAD41B99}" type="datetimeFigureOut">
              <a:rPr lang="en-IN" smtClean="0"/>
              <a:t>09-08-2020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3152436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409316-33A1-44D6-A88D-0BE3EAD41B99}" type="datetimeFigureOut">
              <a:rPr lang="en-IN" smtClean="0"/>
              <a:t>09-08-2020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34191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409316-33A1-44D6-A88D-0BE3EAD41B99}" type="datetimeFigureOut">
              <a:rPr lang="en-IN" smtClean="0"/>
              <a:t>09-08-2020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344745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09316-33A1-44D6-A88D-0BE3EAD41B99}" type="datetimeFigureOut">
              <a:rPr lang="en-IN" smtClean="0"/>
              <a:t>09-08-2020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135392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409316-33A1-44D6-A88D-0BE3EAD41B99}" type="datetimeFigureOut">
              <a:rPr lang="en-IN" smtClean="0"/>
              <a:t>09-08-2020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297078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409316-33A1-44D6-A88D-0BE3EAD41B99}" type="datetimeFigureOut">
              <a:rPr lang="en-IN" smtClean="0"/>
              <a:t>09-08-2020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415819-6013-4E34-AF56-6EC3302894CB}" type="slidenum">
              <a:rPr lang="en-IN" smtClean="0"/>
              <a:t>‹#›</a:t>
            </a:fld>
            <a:endParaRPr lang="en-IN"/>
          </a:p>
        </p:txBody>
      </p:sp>
    </p:spTree>
    <p:extLst>
      <p:ext uri="{BB962C8B-B14F-4D97-AF65-F5344CB8AC3E}">
        <p14:creationId xmlns:p14="http://schemas.microsoft.com/office/powerpoint/2010/main" val="995717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409316-33A1-44D6-A88D-0BE3EAD41B99}" type="datetimeFigureOut">
              <a:rPr lang="en-IN" smtClean="0"/>
              <a:t>09-08-2020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C415819-6013-4E34-AF56-6EC3302894CB}" type="slidenum">
              <a:rPr lang="en-IN" smtClean="0"/>
              <a:t>‹#›</a:t>
            </a:fld>
            <a:endParaRPr lang="en-IN"/>
          </a:p>
        </p:txBody>
      </p:sp>
    </p:spTree>
    <p:extLst>
      <p:ext uri="{BB962C8B-B14F-4D97-AF65-F5344CB8AC3E}">
        <p14:creationId xmlns:p14="http://schemas.microsoft.com/office/powerpoint/2010/main" val="215322952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61A31C-9AE1-4B37-9106-CC04535B693D}"/>
              </a:ext>
            </a:extLst>
          </p:cNvPr>
          <p:cNvSpPr>
            <a:spLocks noGrp="1"/>
          </p:cNvSpPr>
          <p:nvPr>
            <p:ph type="title"/>
          </p:nvPr>
        </p:nvSpPr>
        <p:spPr>
          <a:xfrm>
            <a:off x="1012054" y="649211"/>
            <a:ext cx="9703294" cy="1357143"/>
          </a:xfrm>
        </p:spPr>
        <p:txBody>
          <a:bodyPr>
            <a:noAutofit/>
          </a:bodyPr>
          <a:lstStyle/>
          <a:p>
            <a:pPr algn="ctr"/>
            <a:r>
              <a:rPr lang="en-US" sz="4800" b="1" i="1" u="sng" dirty="0">
                <a:solidFill>
                  <a:schemeClr val="accent5">
                    <a:lumMod val="50000"/>
                  </a:schemeClr>
                </a:solidFill>
                <a:latin typeface="Comic Sans MS" panose="030F0702030302020204" pitchFamily="66" charset="0"/>
              </a:rPr>
              <a:t>FACE M0NITORING SYSTEM FOR SAFETY MEASURES</a:t>
            </a:r>
            <a:endParaRPr lang="en-IN" sz="4800" b="1" i="1" u="sng" dirty="0">
              <a:solidFill>
                <a:schemeClr val="accent5">
                  <a:lumMod val="50000"/>
                </a:schemeClr>
              </a:solidFill>
              <a:latin typeface="Comic Sans MS" panose="030F0702030302020204" pitchFamily="66" charset="0"/>
            </a:endParaRPr>
          </a:p>
        </p:txBody>
      </p:sp>
      <p:sp>
        <p:nvSpPr>
          <p:cNvPr id="5" name="Content Placeholder 4">
            <a:extLst>
              <a:ext uri="{FF2B5EF4-FFF2-40B4-BE49-F238E27FC236}">
                <a16:creationId xmlns:a16="http://schemas.microsoft.com/office/drawing/2014/main" id="{A144E7BE-2333-4802-BE4E-4B9CC87C0AF8}"/>
              </a:ext>
            </a:extLst>
          </p:cNvPr>
          <p:cNvSpPr>
            <a:spLocks noGrp="1"/>
          </p:cNvSpPr>
          <p:nvPr>
            <p:ph idx="1"/>
          </p:nvPr>
        </p:nvSpPr>
        <p:spPr>
          <a:xfrm>
            <a:off x="1876888" y="2251244"/>
            <a:ext cx="8101613" cy="4117344"/>
          </a:xfrm>
        </p:spPr>
        <p:txBody>
          <a:bodyPr>
            <a:normAutofit fontScale="92500" lnSpcReduction="20000"/>
          </a:bodyPr>
          <a:lstStyle/>
          <a:p>
            <a:pPr marL="0" indent="0" algn="ctr">
              <a:buNone/>
            </a:pPr>
            <a:endParaRPr lang="en-US" sz="3200" dirty="0">
              <a:latin typeface="Algerian" panose="04020705040A02060702" pitchFamily="82" charset="0"/>
            </a:endParaRPr>
          </a:p>
          <a:p>
            <a:pPr marL="0" indent="0" algn="ctr">
              <a:buNone/>
            </a:pPr>
            <a:r>
              <a:rPr lang="en-US" sz="3200" dirty="0">
                <a:latin typeface="Algerian" panose="04020705040A02060702" pitchFamily="82" charset="0"/>
              </a:rPr>
              <a:t>Presented By-</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Tushit Agarwal (1606810342)</a:t>
            </a:r>
          </a:p>
          <a:p>
            <a:pPr marL="0" indent="0" algn="ctr">
              <a:buNone/>
            </a:pPr>
            <a:r>
              <a:rPr lang="en-US" sz="2400" dirty="0">
                <a:latin typeface="Arial" panose="020B0604020202020204" pitchFamily="34" charset="0"/>
                <a:cs typeface="Arial" panose="020B0604020202020204" pitchFamily="34" charset="0"/>
              </a:rPr>
              <a:t>Tavishi Gupta (1606810336)</a:t>
            </a:r>
          </a:p>
          <a:p>
            <a:pPr marL="0" indent="0" algn="ctr">
              <a:buNone/>
            </a:pPr>
            <a:r>
              <a:rPr lang="en-US" sz="2400" dirty="0" err="1">
                <a:latin typeface="Arial" panose="020B0604020202020204" pitchFamily="34" charset="0"/>
                <a:cs typeface="Arial" panose="020B0604020202020204" pitchFamily="34" charset="0"/>
              </a:rPr>
              <a:t>Sparsh</a:t>
            </a:r>
            <a:r>
              <a:rPr lang="en-US" sz="2400" dirty="0">
                <a:latin typeface="Arial" panose="020B0604020202020204" pitchFamily="34" charset="0"/>
                <a:cs typeface="Arial" panose="020B0604020202020204" pitchFamily="34" charset="0"/>
              </a:rPr>
              <a:t> Gupta (1606810324)</a:t>
            </a:r>
          </a:p>
          <a:p>
            <a:pPr marL="0" indent="0" algn="ctr">
              <a:buNone/>
            </a:pPr>
            <a:r>
              <a:rPr lang="en-US" sz="2400" dirty="0">
                <a:latin typeface="Arial" panose="020B0604020202020204" pitchFamily="34" charset="0"/>
                <a:cs typeface="Arial" panose="020B0604020202020204" pitchFamily="34" charset="0"/>
              </a:rPr>
              <a:t>Sidharth Jain (1606810321)</a:t>
            </a:r>
          </a:p>
          <a:p>
            <a:pPr marL="0" indent="0" algn="ctr">
              <a:buNone/>
            </a:pPr>
            <a:endParaRPr lang="en-US" dirty="0"/>
          </a:p>
          <a:p>
            <a:pPr marL="0" indent="0" algn="ctr">
              <a:buNone/>
            </a:pPr>
            <a:r>
              <a:rPr lang="en-US" dirty="0">
                <a:latin typeface="Algerian" panose="04020705040A02060702" pitchFamily="82" charset="0"/>
              </a:rPr>
              <a:t>Under the guidance of:</a:t>
            </a:r>
          </a:p>
          <a:p>
            <a:pPr marL="0" indent="0" algn="ctr">
              <a:buNone/>
            </a:pPr>
            <a:r>
              <a:rPr lang="en-US" b="1" dirty="0">
                <a:latin typeface="Arial" panose="020B0604020202020204" pitchFamily="34" charset="0"/>
                <a:cs typeface="Arial" panose="020B0604020202020204" pitchFamily="34" charset="0"/>
              </a:rPr>
              <a:t>Mr. Vishal </a:t>
            </a:r>
            <a:r>
              <a:rPr lang="en-US" b="1" dirty="0" err="1">
                <a:latin typeface="Arial" panose="020B0604020202020204" pitchFamily="34" charset="0"/>
                <a:cs typeface="Arial" panose="020B0604020202020204" pitchFamily="34" charset="0"/>
              </a:rPr>
              <a:t>Jayaswal</a:t>
            </a:r>
            <a:endParaRPr lang="en-IN"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6B9055-210E-4F94-8F28-C4D70AE4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813" y="4434203"/>
            <a:ext cx="2979198" cy="2449105"/>
          </a:xfrm>
          <a:prstGeom prst="rect">
            <a:avLst/>
          </a:prstGeom>
        </p:spPr>
      </p:pic>
    </p:spTree>
    <p:extLst>
      <p:ext uri="{BB962C8B-B14F-4D97-AF65-F5344CB8AC3E}">
        <p14:creationId xmlns:p14="http://schemas.microsoft.com/office/powerpoint/2010/main" val="329971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anim calcmode="lin" valueType="num">
                                      <p:cBhvr>
                                        <p:cTn id="2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1000"/>
                                        <p:tgtEl>
                                          <p:spTgt spid="5">
                                            <p:txEl>
                                              <p:pRg st="5" end="5"/>
                                            </p:txEl>
                                          </p:spTgt>
                                        </p:tgtEl>
                                      </p:cBhvr>
                                    </p:animEffect>
                                    <p:anim calcmode="lin" valueType="num">
                                      <p:cBhvr>
                                        <p:cTn id="2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1000"/>
                                        <p:tgtEl>
                                          <p:spTgt spid="5">
                                            <p:txEl>
                                              <p:pRg st="6" end="6"/>
                                            </p:txEl>
                                          </p:spTgt>
                                        </p:tgtEl>
                                      </p:cBhvr>
                                    </p:animEffect>
                                    <p:anim calcmode="lin" valueType="num">
                                      <p:cBhvr>
                                        <p:cTn id="3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1000"/>
                                        <p:tgtEl>
                                          <p:spTgt spid="5">
                                            <p:txEl>
                                              <p:pRg st="8" end="8"/>
                                            </p:txEl>
                                          </p:spTgt>
                                        </p:tgtEl>
                                      </p:cBhvr>
                                    </p:animEffect>
                                    <p:anim calcmode="lin" valueType="num">
                                      <p:cBhvr>
                                        <p:cTn id="3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1000"/>
                                        <p:tgtEl>
                                          <p:spTgt spid="5">
                                            <p:txEl>
                                              <p:pRg st="9" end="9"/>
                                            </p:txEl>
                                          </p:spTgt>
                                        </p:tgtEl>
                                      </p:cBhvr>
                                    </p:animEffect>
                                    <p:anim calcmode="lin" valueType="num">
                                      <p:cBhvr>
                                        <p:cTn id="4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E45E1D-912C-46B5-9FB5-F1338A470893}"/>
              </a:ext>
            </a:extLst>
          </p:cNvPr>
          <p:cNvSpPr txBox="1"/>
          <p:nvPr/>
        </p:nvSpPr>
        <p:spPr>
          <a:xfrm>
            <a:off x="1021714" y="5411827"/>
            <a:ext cx="9457310" cy="707886"/>
          </a:xfrm>
          <a:prstGeom prst="rect">
            <a:avLst/>
          </a:prstGeom>
          <a:noFill/>
        </p:spPr>
        <p:txBody>
          <a:bodyPr wrap="square" rtlCol="0">
            <a:spAutoFit/>
          </a:bodyPr>
          <a:lstStyle/>
          <a:p>
            <a:pPr algn="ctr"/>
            <a:r>
              <a:rPr lang="en-US" sz="2000" b="1" dirty="0">
                <a:solidFill>
                  <a:schemeClr val="accent4"/>
                </a:solidFill>
                <a:latin typeface="Arial Black" panose="020B0A04020102020204" pitchFamily="34" charset="0"/>
                <a:cs typeface="Arial" panose="020B0604020202020204" pitchFamily="34" charset="0"/>
              </a:rPr>
              <a:t>DETECTING FACE AND ITS FEATURES, CALCULATING VALUES AND PREDICTING RESULTS (START DETECTION IS ON)</a:t>
            </a:r>
            <a:endParaRPr lang="en-IN" sz="2000" b="1" dirty="0">
              <a:solidFill>
                <a:schemeClr val="accent4"/>
              </a:solidFill>
              <a:latin typeface="Arial Black" panose="020B0A040201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A880D47-0D42-4076-8E4F-A798D1A60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81" y="405324"/>
            <a:ext cx="5230936" cy="4495794"/>
          </a:xfrm>
          <a:prstGeom prst="rect">
            <a:avLst/>
          </a:prstGeom>
        </p:spPr>
      </p:pic>
      <p:pic>
        <p:nvPicPr>
          <p:cNvPr id="4" name="Picture 3">
            <a:extLst>
              <a:ext uri="{FF2B5EF4-FFF2-40B4-BE49-F238E27FC236}">
                <a16:creationId xmlns:a16="http://schemas.microsoft.com/office/drawing/2014/main" id="{2F64409A-009E-4422-BEBA-CA9983017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759" y="405324"/>
            <a:ext cx="5414464" cy="4495794"/>
          </a:xfrm>
          <a:prstGeom prst="rect">
            <a:avLst/>
          </a:prstGeom>
        </p:spPr>
      </p:pic>
    </p:spTree>
    <p:extLst>
      <p:ext uri="{BB962C8B-B14F-4D97-AF65-F5344CB8AC3E}">
        <p14:creationId xmlns:p14="http://schemas.microsoft.com/office/powerpoint/2010/main" val="185627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E45E1D-912C-46B5-9FB5-F1338A470893}"/>
              </a:ext>
            </a:extLst>
          </p:cNvPr>
          <p:cNvSpPr txBox="1"/>
          <p:nvPr/>
        </p:nvSpPr>
        <p:spPr>
          <a:xfrm>
            <a:off x="1021714" y="5411827"/>
            <a:ext cx="9457310" cy="707886"/>
          </a:xfrm>
          <a:prstGeom prst="rect">
            <a:avLst/>
          </a:prstGeom>
          <a:noFill/>
        </p:spPr>
        <p:txBody>
          <a:bodyPr wrap="square" rtlCol="0">
            <a:spAutoFit/>
          </a:bodyPr>
          <a:lstStyle/>
          <a:p>
            <a:pPr algn="ctr"/>
            <a:r>
              <a:rPr lang="en-US" sz="2000" b="1" dirty="0">
                <a:solidFill>
                  <a:schemeClr val="accent4"/>
                </a:solidFill>
                <a:latin typeface="Arial Black" panose="020B0A04020102020204" pitchFamily="34" charset="0"/>
                <a:cs typeface="Arial" panose="020B0604020202020204" pitchFamily="34" charset="0"/>
              </a:rPr>
              <a:t>CASE I :  OBJECT IS YAWNING, SYSTEM HAS DETECTED AND RAISES ALARM </a:t>
            </a:r>
            <a:endParaRPr lang="en-IN" sz="2000" b="1" dirty="0">
              <a:solidFill>
                <a:schemeClr val="accent4"/>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6EA8899-CAB1-4ECC-80D4-7CC12BF58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1" y="405324"/>
            <a:ext cx="5207409" cy="4495794"/>
          </a:xfrm>
          <a:prstGeom prst="rect">
            <a:avLst/>
          </a:prstGeom>
        </p:spPr>
      </p:pic>
      <p:pic>
        <p:nvPicPr>
          <p:cNvPr id="8" name="Content Placeholder 26">
            <a:extLst>
              <a:ext uri="{FF2B5EF4-FFF2-40B4-BE49-F238E27FC236}">
                <a16:creationId xmlns:a16="http://schemas.microsoft.com/office/drawing/2014/main" id="{2CABD476-BC7D-45AE-8904-99EC08FF4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523" y="405324"/>
            <a:ext cx="5724926" cy="4495794"/>
          </a:xfrm>
          <a:prstGeom prst="rect">
            <a:avLst/>
          </a:prstGeom>
        </p:spPr>
      </p:pic>
    </p:spTree>
    <p:extLst>
      <p:ext uri="{BB962C8B-B14F-4D97-AF65-F5344CB8AC3E}">
        <p14:creationId xmlns:p14="http://schemas.microsoft.com/office/powerpoint/2010/main" val="265141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E45E1D-912C-46B5-9FB5-F1338A470893}"/>
              </a:ext>
            </a:extLst>
          </p:cNvPr>
          <p:cNvSpPr txBox="1"/>
          <p:nvPr/>
        </p:nvSpPr>
        <p:spPr>
          <a:xfrm>
            <a:off x="1021714" y="5411827"/>
            <a:ext cx="9457310" cy="707886"/>
          </a:xfrm>
          <a:prstGeom prst="rect">
            <a:avLst/>
          </a:prstGeom>
          <a:noFill/>
        </p:spPr>
        <p:txBody>
          <a:bodyPr wrap="square" rtlCol="0">
            <a:spAutoFit/>
          </a:bodyPr>
          <a:lstStyle/>
          <a:p>
            <a:pPr algn="ctr"/>
            <a:r>
              <a:rPr lang="en-US" sz="2000" b="1" dirty="0">
                <a:solidFill>
                  <a:schemeClr val="accent4"/>
                </a:solidFill>
                <a:latin typeface="Arial Black" panose="020B0A04020102020204" pitchFamily="34" charset="0"/>
                <a:cs typeface="Arial" panose="020B0604020202020204" pitchFamily="34" charset="0"/>
              </a:rPr>
              <a:t>CASE II :  OBJECT IS NOT IN FRAME, SYSTEM HAS DETECTED AND RAISES ALARM </a:t>
            </a:r>
            <a:endParaRPr lang="en-IN" sz="2000" b="1" dirty="0">
              <a:solidFill>
                <a:schemeClr val="accent4"/>
              </a:solidFill>
              <a:latin typeface="Arial Black" panose="020B0A040201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5D3218F-FB03-4B18-831D-C368D0183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6" y="405324"/>
            <a:ext cx="5226079" cy="4495794"/>
          </a:xfrm>
          <a:prstGeom prst="rect">
            <a:avLst/>
          </a:prstGeom>
        </p:spPr>
      </p:pic>
      <p:pic>
        <p:nvPicPr>
          <p:cNvPr id="6" name="Picture 5">
            <a:extLst>
              <a:ext uri="{FF2B5EF4-FFF2-40B4-BE49-F238E27FC236}">
                <a16:creationId xmlns:a16="http://schemas.microsoft.com/office/drawing/2014/main" id="{F7E09C44-712F-4BA6-B969-0EE65FAC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944" y="405324"/>
            <a:ext cx="5610215" cy="4495794"/>
          </a:xfrm>
          <a:prstGeom prst="rect">
            <a:avLst/>
          </a:prstGeom>
        </p:spPr>
      </p:pic>
    </p:spTree>
    <p:extLst>
      <p:ext uri="{BB962C8B-B14F-4D97-AF65-F5344CB8AC3E}">
        <p14:creationId xmlns:p14="http://schemas.microsoft.com/office/powerpoint/2010/main" val="71956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E45E1D-912C-46B5-9FB5-F1338A470893}"/>
              </a:ext>
            </a:extLst>
          </p:cNvPr>
          <p:cNvSpPr txBox="1"/>
          <p:nvPr/>
        </p:nvSpPr>
        <p:spPr>
          <a:xfrm>
            <a:off x="1021714" y="5411827"/>
            <a:ext cx="9457310" cy="707886"/>
          </a:xfrm>
          <a:prstGeom prst="rect">
            <a:avLst/>
          </a:prstGeom>
          <a:noFill/>
        </p:spPr>
        <p:txBody>
          <a:bodyPr wrap="square" rtlCol="0">
            <a:spAutoFit/>
          </a:bodyPr>
          <a:lstStyle/>
          <a:p>
            <a:pPr algn="ctr"/>
            <a:r>
              <a:rPr lang="en-US" sz="2000" b="1" dirty="0">
                <a:solidFill>
                  <a:schemeClr val="accent4"/>
                </a:solidFill>
                <a:latin typeface="Arial Black" panose="020B0A04020102020204" pitchFamily="34" charset="0"/>
                <a:cs typeface="Arial" panose="020B0604020202020204" pitchFamily="34" charset="0"/>
              </a:rPr>
              <a:t>CASE III :  OBJECT WHEN GET DISTRACTED BY SOME UNWANTED OBJECT, SYSTEM HAS DETECTED AND RAISES ALARM </a:t>
            </a:r>
            <a:endParaRPr lang="en-IN" sz="2000" b="1" dirty="0">
              <a:solidFill>
                <a:schemeClr val="accent4"/>
              </a:solidFill>
              <a:latin typeface="Arial Black" panose="020B0A040201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49770B-428B-433F-AB5C-5A281D63C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581" y="405323"/>
            <a:ext cx="5641102" cy="4495792"/>
          </a:xfrm>
          <a:prstGeom prst="rect">
            <a:avLst/>
          </a:prstGeom>
        </p:spPr>
      </p:pic>
      <p:pic>
        <p:nvPicPr>
          <p:cNvPr id="14" name="Picture 13">
            <a:extLst>
              <a:ext uri="{FF2B5EF4-FFF2-40B4-BE49-F238E27FC236}">
                <a16:creationId xmlns:a16="http://schemas.microsoft.com/office/drawing/2014/main" id="{F5BC3743-CF18-4B70-B25B-82F328758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 y="405322"/>
            <a:ext cx="5340096" cy="4495791"/>
          </a:xfrm>
          <a:prstGeom prst="rect">
            <a:avLst/>
          </a:prstGeom>
        </p:spPr>
      </p:pic>
    </p:spTree>
    <p:extLst>
      <p:ext uri="{BB962C8B-B14F-4D97-AF65-F5344CB8AC3E}">
        <p14:creationId xmlns:p14="http://schemas.microsoft.com/office/powerpoint/2010/main" val="8893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E45E1D-912C-46B5-9FB5-F1338A470893}"/>
              </a:ext>
            </a:extLst>
          </p:cNvPr>
          <p:cNvSpPr txBox="1"/>
          <p:nvPr/>
        </p:nvSpPr>
        <p:spPr>
          <a:xfrm>
            <a:off x="1021714" y="5411827"/>
            <a:ext cx="9457310" cy="707886"/>
          </a:xfrm>
          <a:prstGeom prst="rect">
            <a:avLst/>
          </a:prstGeom>
          <a:noFill/>
        </p:spPr>
        <p:txBody>
          <a:bodyPr wrap="square" rtlCol="0">
            <a:spAutoFit/>
          </a:bodyPr>
          <a:lstStyle/>
          <a:p>
            <a:pPr algn="ctr"/>
            <a:r>
              <a:rPr lang="en-US" sz="2000" b="1" dirty="0">
                <a:solidFill>
                  <a:schemeClr val="accent4"/>
                </a:solidFill>
                <a:latin typeface="Arial Black" panose="020B0A04020102020204" pitchFamily="34" charset="0"/>
                <a:cs typeface="Arial" panose="020B0604020202020204" pitchFamily="34" charset="0"/>
              </a:rPr>
              <a:t>CASE III (EXTENDED) : SYSTEM IDENTIFIES ADDITIONAL COMMON OBJECTS FOR RECORDS</a:t>
            </a:r>
            <a:endParaRPr lang="en-IN" sz="2000" b="1" dirty="0">
              <a:solidFill>
                <a:schemeClr val="accent4"/>
              </a:solidFill>
              <a:latin typeface="Arial Black" panose="020B0A04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CDEF24E-DCA6-44EC-A0DD-5A03A377D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369" y="405322"/>
            <a:ext cx="5326602" cy="4495790"/>
          </a:xfrm>
          <a:prstGeom prst="rect">
            <a:avLst/>
          </a:prstGeom>
        </p:spPr>
      </p:pic>
      <p:pic>
        <p:nvPicPr>
          <p:cNvPr id="6" name="Picture 5">
            <a:extLst>
              <a:ext uri="{FF2B5EF4-FFF2-40B4-BE49-F238E27FC236}">
                <a16:creationId xmlns:a16="http://schemas.microsoft.com/office/drawing/2014/main" id="{ED226B13-8F05-4ADD-90E0-BCF3308C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52" y="405322"/>
            <a:ext cx="5326602" cy="4495791"/>
          </a:xfrm>
          <a:prstGeom prst="rect">
            <a:avLst/>
          </a:prstGeom>
        </p:spPr>
      </p:pic>
    </p:spTree>
    <p:extLst>
      <p:ext uri="{BB962C8B-B14F-4D97-AF65-F5344CB8AC3E}">
        <p14:creationId xmlns:p14="http://schemas.microsoft.com/office/powerpoint/2010/main" val="129247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A098-8A44-4980-AE62-B83B0ACAD231}"/>
              </a:ext>
            </a:extLst>
          </p:cNvPr>
          <p:cNvSpPr>
            <a:spLocks noGrp="1"/>
          </p:cNvSpPr>
          <p:nvPr>
            <p:ph type="title"/>
          </p:nvPr>
        </p:nvSpPr>
        <p:spPr>
          <a:xfrm>
            <a:off x="677334" y="609600"/>
            <a:ext cx="8596668" cy="704295"/>
          </a:xfrm>
        </p:spPr>
        <p:txBody>
          <a:bodyPr/>
          <a:lstStyle/>
          <a:p>
            <a:r>
              <a:rPr lang="en-US" b="1" dirty="0"/>
              <a:t>EXISTING SYSTEMS</a:t>
            </a:r>
            <a:endParaRPr lang="en-IN" b="1" dirty="0"/>
          </a:p>
        </p:txBody>
      </p:sp>
      <p:pic>
        <p:nvPicPr>
          <p:cNvPr id="5" name="Content Placeholder 4">
            <a:extLst>
              <a:ext uri="{FF2B5EF4-FFF2-40B4-BE49-F238E27FC236}">
                <a16:creationId xmlns:a16="http://schemas.microsoft.com/office/drawing/2014/main" id="{06CC77FD-E05C-4B21-ABF5-B74F912659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717721"/>
            <a:ext cx="8289113" cy="4761776"/>
          </a:xfrm>
        </p:spPr>
      </p:pic>
    </p:spTree>
    <p:extLst>
      <p:ext uri="{BB962C8B-B14F-4D97-AF65-F5344CB8AC3E}">
        <p14:creationId xmlns:p14="http://schemas.microsoft.com/office/powerpoint/2010/main" val="28984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FD87-8392-4983-9FF4-32977D3C96CF}"/>
              </a:ext>
            </a:extLst>
          </p:cNvPr>
          <p:cNvSpPr>
            <a:spLocks noGrp="1"/>
          </p:cNvSpPr>
          <p:nvPr>
            <p:ph type="title"/>
          </p:nvPr>
        </p:nvSpPr>
        <p:spPr>
          <a:xfrm>
            <a:off x="677334" y="778276"/>
            <a:ext cx="8596668" cy="828583"/>
          </a:xfrm>
        </p:spPr>
        <p:txBody>
          <a:bodyPr/>
          <a:lstStyle/>
          <a:p>
            <a:r>
              <a:rPr lang="en-US" b="1" dirty="0"/>
              <a:t>FUTURE SCOPES</a:t>
            </a:r>
            <a:endParaRPr lang="en-IN" b="1" dirty="0"/>
          </a:p>
        </p:txBody>
      </p:sp>
      <p:sp>
        <p:nvSpPr>
          <p:cNvPr id="3" name="Content Placeholder 2">
            <a:extLst>
              <a:ext uri="{FF2B5EF4-FFF2-40B4-BE49-F238E27FC236}">
                <a16:creationId xmlns:a16="http://schemas.microsoft.com/office/drawing/2014/main" id="{1B421108-EFDB-4C15-84A2-CE6FCA8BB4FE}"/>
              </a:ext>
            </a:extLst>
          </p:cNvPr>
          <p:cNvSpPr>
            <a:spLocks noGrp="1"/>
          </p:cNvSpPr>
          <p:nvPr>
            <p:ph idx="1"/>
          </p:nvPr>
        </p:nvSpPr>
        <p:spPr>
          <a:xfrm>
            <a:off x="677334" y="1885381"/>
            <a:ext cx="8596668" cy="3880773"/>
          </a:xfrm>
        </p:spPr>
        <p:txBody>
          <a:bodyPr>
            <a:noAutofit/>
          </a:bodyPr>
          <a:lstStyle/>
          <a:p>
            <a:pPr marL="0" indent="0">
              <a:buNone/>
            </a:pPr>
            <a:r>
              <a:rPr lang="en-US" sz="2000" dirty="0"/>
              <a:t>Our system has a wide scope further. </a:t>
            </a:r>
          </a:p>
          <a:p>
            <a:r>
              <a:rPr lang="en-US" sz="2000" dirty="0"/>
              <a:t>It can be directly integrated with any hardware system like Arduino to extend the functionality of the system.</a:t>
            </a:r>
          </a:p>
          <a:p>
            <a:r>
              <a:rPr lang="en-US" sz="2000" dirty="0"/>
              <a:t>It can be used in the system where high surveillance and monitoring is required with addition of high accuracy. </a:t>
            </a:r>
          </a:p>
          <a:p>
            <a:r>
              <a:rPr lang="en-US" sz="2000" dirty="0"/>
              <a:t>Security alerts where 24*7 security is required.</a:t>
            </a:r>
          </a:p>
          <a:p>
            <a:r>
              <a:rPr lang="en-US" sz="2000" dirty="0"/>
              <a:t>Can be used in medical examining and medical perfections.</a:t>
            </a:r>
          </a:p>
          <a:p>
            <a:r>
              <a:rPr lang="en-US" sz="2000" dirty="0"/>
              <a:t>Can be used in online examination monitoring.</a:t>
            </a:r>
          </a:p>
          <a:p>
            <a:r>
              <a:rPr lang="en-US" sz="2000" dirty="0"/>
              <a:t>Hassle free driving are some other aspects where it can be molded to make a better use of it.  </a:t>
            </a:r>
          </a:p>
        </p:txBody>
      </p:sp>
    </p:spTree>
    <p:extLst>
      <p:ext uri="{BB962C8B-B14F-4D97-AF65-F5344CB8AC3E}">
        <p14:creationId xmlns:p14="http://schemas.microsoft.com/office/powerpoint/2010/main" val="6753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0F2B0E-744B-48AA-83ED-5B146A7705B5}"/>
              </a:ext>
            </a:extLst>
          </p:cNvPr>
          <p:cNvSpPr>
            <a:spLocks noGrp="1"/>
          </p:cNvSpPr>
          <p:nvPr>
            <p:ph type="title"/>
          </p:nvPr>
        </p:nvSpPr>
        <p:spPr>
          <a:xfrm>
            <a:off x="1459755" y="2376641"/>
            <a:ext cx="7151585" cy="1653821"/>
          </a:xfrm>
        </p:spPr>
        <p:txBody>
          <a:bodyPr>
            <a:normAutofit/>
          </a:bodyPr>
          <a:lstStyle/>
          <a:p>
            <a:r>
              <a:rPr lang="en-US" sz="9600" b="1" i="1" dirty="0"/>
              <a:t>Thank You!!</a:t>
            </a:r>
            <a:endParaRPr lang="en-IN" sz="9600" b="1" i="1" dirty="0"/>
          </a:p>
        </p:txBody>
      </p:sp>
    </p:spTree>
    <p:extLst>
      <p:ext uri="{BB962C8B-B14F-4D97-AF65-F5344CB8AC3E}">
        <p14:creationId xmlns:p14="http://schemas.microsoft.com/office/powerpoint/2010/main" val="53021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0176-F516-4570-8A08-28FA246CA607}"/>
              </a:ext>
            </a:extLst>
          </p:cNvPr>
          <p:cNvSpPr>
            <a:spLocks noGrp="1"/>
          </p:cNvSpPr>
          <p:nvPr>
            <p:ph type="title"/>
          </p:nvPr>
        </p:nvSpPr>
        <p:spPr/>
        <p:txBody>
          <a:bodyPr>
            <a:normAutofit/>
          </a:bodyPr>
          <a:lstStyle/>
          <a:p>
            <a:r>
              <a:rPr lang="en-US" sz="4400" b="1" dirty="0"/>
              <a:t>CONTENT</a:t>
            </a:r>
            <a:endParaRPr lang="en-IN" sz="4400" b="1" dirty="0"/>
          </a:p>
        </p:txBody>
      </p:sp>
      <p:sp>
        <p:nvSpPr>
          <p:cNvPr id="3" name="Content Placeholder 2">
            <a:extLst>
              <a:ext uri="{FF2B5EF4-FFF2-40B4-BE49-F238E27FC236}">
                <a16:creationId xmlns:a16="http://schemas.microsoft.com/office/drawing/2014/main" id="{A64F3238-1D0E-44DA-9AAC-CE5EC3CDF26A}"/>
              </a:ext>
            </a:extLst>
          </p:cNvPr>
          <p:cNvSpPr>
            <a:spLocks noGrp="1"/>
          </p:cNvSpPr>
          <p:nvPr>
            <p:ph idx="1"/>
          </p:nvPr>
        </p:nvSpPr>
        <p:spPr>
          <a:xfrm>
            <a:off x="677334" y="2107324"/>
            <a:ext cx="8596668" cy="3902859"/>
          </a:xfrm>
        </p:spPr>
        <p:txBody>
          <a:bodyPr>
            <a:normAutofit fontScale="85000" lnSpcReduction="20000"/>
          </a:bodyPr>
          <a:lstStyle/>
          <a:p>
            <a:r>
              <a:rPr lang="en-US" sz="3200" dirty="0"/>
              <a:t>Introduction</a:t>
            </a:r>
          </a:p>
          <a:p>
            <a:r>
              <a:rPr lang="en-US" sz="3200" dirty="0"/>
              <a:t>About</a:t>
            </a:r>
          </a:p>
          <a:p>
            <a:r>
              <a:rPr lang="en-US" sz="3200" dirty="0"/>
              <a:t>Objective</a:t>
            </a:r>
          </a:p>
          <a:p>
            <a:r>
              <a:rPr lang="en-US" sz="3200" dirty="0"/>
              <a:t>Technology Stack</a:t>
            </a:r>
          </a:p>
          <a:p>
            <a:r>
              <a:rPr lang="en-US" sz="3200" dirty="0"/>
              <a:t>Algorithm Used</a:t>
            </a:r>
          </a:p>
          <a:p>
            <a:r>
              <a:rPr lang="en-US" sz="3200" dirty="0"/>
              <a:t>Working</a:t>
            </a:r>
          </a:p>
          <a:p>
            <a:r>
              <a:rPr lang="en-US" sz="3200" dirty="0"/>
              <a:t>Existing Systems</a:t>
            </a:r>
          </a:p>
          <a:p>
            <a:r>
              <a:rPr lang="en-US" sz="3200" dirty="0"/>
              <a:t>Future Scope</a:t>
            </a:r>
          </a:p>
          <a:p>
            <a:endParaRPr lang="en-US" sz="3200" dirty="0"/>
          </a:p>
          <a:p>
            <a:endParaRPr lang="en-US" sz="3200" dirty="0"/>
          </a:p>
        </p:txBody>
      </p:sp>
    </p:spTree>
    <p:extLst>
      <p:ext uri="{BB962C8B-B14F-4D97-AF65-F5344CB8AC3E}">
        <p14:creationId xmlns:p14="http://schemas.microsoft.com/office/powerpoint/2010/main" val="172310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5168-1787-4520-9E1E-0920AF337FE0}"/>
              </a:ext>
            </a:extLst>
          </p:cNvPr>
          <p:cNvSpPr>
            <a:spLocks noGrp="1"/>
          </p:cNvSpPr>
          <p:nvPr>
            <p:ph type="title"/>
          </p:nvPr>
        </p:nvSpPr>
        <p:spPr/>
        <p:txBody>
          <a:bodyPr>
            <a:normAutofit/>
          </a:bodyPr>
          <a:lstStyle/>
          <a:p>
            <a:r>
              <a:rPr lang="en-US" sz="4400" b="1" dirty="0">
                <a:solidFill>
                  <a:schemeClr val="accent2"/>
                </a:solidFill>
              </a:rPr>
              <a:t>INTRODUCTION</a:t>
            </a:r>
            <a:endParaRPr lang="en-IN" sz="4400" b="1" dirty="0">
              <a:solidFill>
                <a:schemeClr val="accent2"/>
              </a:solidFill>
            </a:endParaRPr>
          </a:p>
        </p:txBody>
      </p:sp>
      <p:sp>
        <p:nvSpPr>
          <p:cNvPr id="3" name="Content Placeholder 2">
            <a:extLst>
              <a:ext uri="{FF2B5EF4-FFF2-40B4-BE49-F238E27FC236}">
                <a16:creationId xmlns:a16="http://schemas.microsoft.com/office/drawing/2014/main" id="{95755E07-16AD-4F20-9D32-3915DA5BB7B7}"/>
              </a:ext>
            </a:extLst>
          </p:cNvPr>
          <p:cNvSpPr>
            <a:spLocks noGrp="1"/>
          </p:cNvSpPr>
          <p:nvPr>
            <p:ph idx="1"/>
          </p:nvPr>
        </p:nvSpPr>
        <p:spPr>
          <a:xfrm rot="10800000" flipV="1">
            <a:off x="5184647" y="1378747"/>
            <a:ext cx="4507992" cy="2382166"/>
          </a:xfrm>
        </p:spPr>
        <p:txBody>
          <a:bodyPr>
            <a:normAutofit/>
          </a:bodyPr>
          <a:lstStyle/>
          <a:p>
            <a:pPr marL="0" indent="0" algn="just">
              <a:buNone/>
            </a:pPr>
            <a:r>
              <a:rPr lang="en-US" dirty="0">
                <a:latin typeface="+mj-lt"/>
              </a:rPr>
              <a:t>“Drowsy driving” occurs when a person who is operating a motor vehicle is too tired to remain alert. As a result the driver may have slow reaction times, reduced vigilance and impaired thinking. In the worst case the driver may fall asleep behind the wheel.</a:t>
            </a:r>
            <a:endParaRPr lang="en-US" dirty="0">
              <a:latin typeface="+mj-lt"/>
              <a:cs typeface="Dubai" panose="020B0503030403030204" pitchFamily="34" charset="-78"/>
            </a:endParaRPr>
          </a:p>
          <a:p>
            <a:pPr marL="0" indent="0" algn="just">
              <a:buNone/>
            </a:pPr>
            <a:endParaRPr lang="en-US" dirty="0">
              <a:latin typeface="+mj-lt"/>
              <a:cs typeface="Dubai" panose="020B0503030403030204" pitchFamily="34" charset="-78"/>
            </a:endParaRPr>
          </a:p>
        </p:txBody>
      </p:sp>
      <p:pic>
        <p:nvPicPr>
          <p:cNvPr id="5" name="Picture 4">
            <a:extLst>
              <a:ext uri="{FF2B5EF4-FFF2-40B4-BE49-F238E27FC236}">
                <a16:creationId xmlns:a16="http://schemas.microsoft.com/office/drawing/2014/main" id="{0991542C-9259-4331-8F20-0FCFEF4E4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27" y="1646115"/>
            <a:ext cx="3786192" cy="2114798"/>
          </a:xfrm>
          <a:prstGeom prst="rect">
            <a:avLst/>
          </a:prstGeom>
        </p:spPr>
      </p:pic>
      <p:pic>
        <p:nvPicPr>
          <p:cNvPr id="7" name="Picture 6">
            <a:extLst>
              <a:ext uri="{FF2B5EF4-FFF2-40B4-BE49-F238E27FC236}">
                <a16:creationId xmlns:a16="http://schemas.microsoft.com/office/drawing/2014/main" id="{D8B561CA-A83C-4DE0-92AB-ADCD922D8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096" y="4043196"/>
            <a:ext cx="4572000" cy="2382166"/>
          </a:xfrm>
          <a:prstGeom prst="rect">
            <a:avLst/>
          </a:prstGeom>
        </p:spPr>
      </p:pic>
      <p:sp>
        <p:nvSpPr>
          <p:cNvPr id="11" name="TextBox 10">
            <a:extLst>
              <a:ext uri="{FF2B5EF4-FFF2-40B4-BE49-F238E27FC236}">
                <a16:creationId xmlns:a16="http://schemas.microsoft.com/office/drawing/2014/main" id="{1BFE3687-39D2-4D04-B5BF-64970D6A5C40}"/>
              </a:ext>
            </a:extLst>
          </p:cNvPr>
          <p:cNvSpPr txBox="1"/>
          <p:nvPr/>
        </p:nvSpPr>
        <p:spPr>
          <a:xfrm>
            <a:off x="486642" y="4012894"/>
            <a:ext cx="4489026" cy="2585323"/>
          </a:xfrm>
          <a:prstGeom prst="rect">
            <a:avLst/>
          </a:prstGeom>
          <a:noFill/>
        </p:spPr>
        <p:txBody>
          <a:bodyPr wrap="square" rtlCol="0">
            <a:spAutoFit/>
          </a:bodyPr>
          <a:lstStyle/>
          <a:p>
            <a:pPr algn="just"/>
            <a:r>
              <a:rPr lang="en-US" sz="1800" kern="1200" dirty="0">
                <a:solidFill>
                  <a:srgbClr val="000000"/>
                </a:solidFill>
                <a:effectLst/>
                <a:latin typeface="Trebuchet MS" panose="020B0603020202020204" pitchFamily="34" charset="0"/>
                <a:ea typeface="+mn-ea"/>
                <a:cs typeface="+mn-cs"/>
              </a:rPr>
              <a:t>According to a recent survey conducted by the World Health Organization, approximately 3700 people globally lose their lives daily in road accidents. Out of these, approximately, 20% death reasons are driver’s less consciousness on the road like distraction, drowsiness, fatigueness etc.</a:t>
            </a:r>
            <a:endParaRPr lang="en-IN" dirty="0">
              <a:effectLst/>
            </a:endParaRPr>
          </a:p>
          <a:p>
            <a:pPr algn="just"/>
            <a:endParaRPr lang="en-IN" dirty="0"/>
          </a:p>
        </p:txBody>
      </p:sp>
    </p:spTree>
    <p:extLst>
      <p:ext uri="{BB962C8B-B14F-4D97-AF65-F5344CB8AC3E}">
        <p14:creationId xmlns:p14="http://schemas.microsoft.com/office/powerpoint/2010/main" val="359097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9056-11F3-43FB-993F-41E8EAD5E835}"/>
              </a:ext>
            </a:extLst>
          </p:cNvPr>
          <p:cNvSpPr>
            <a:spLocks noGrp="1"/>
          </p:cNvSpPr>
          <p:nvPr>
            <p:ph type="title"/>
          </p:nvPr>
        </p:nvSpPr>
        <p:spPr/>
        <p:txBody>
          <a:bodyPr>
            <a:normAutofit/>
          </a:bodyPr>
          <a:lstStyle/>
          <a:p>
            <a:r>
              <a:rPr lang="en-US" sz="4800" b="1" dirty="0"/>
              <a:t>OBJECTIVES</a:t>
            </a:r>
            <a:endParaRPr lang="en-IN" sz="4800" b="1" dirty="0"/>
          </a:p>
        </p:txBody>
      </p:sp>
      <p:sp>
        <p:nvSpPr>
          <p:cNvPr id="3" name="Content Placeholder 2">
            <a:extLst>
              <a:ext uri="{FF2B5EF4-FFF2-40B4-BE49-F238E27FC236}">
                <a16:creationId xmlns:a16="http://schemas.microsoft.com/office/drawing/2014/main" id="{27AF3D3D-67B7-4789-A520-2F1FC3206C17}"/>
              </a:ext>
            </a:extLst>
          </p:cNvPr>
          <p:cNvSpPr>
            <a:spLocks noGrp="1"/>
          </p:cNvSpPr>
          <p:nvPr>
            <p:ph idx="1"/>
          </p:nvPr>
        </p:nvSpPr>
        <p:spPr>
          <a:xfrm>
            <a:off x="677334" y="2027424"/>
            <a:ext cx="8596668" cy="4408887"/>
          </a:xfrm>
        </p:spPr>
        <p:txBody>
          <a:bodyPr>
            <a:normAutofit/>
          </a:bodyPr>
          <a:lstStyle/>
          <a:p>
            <a:r>
              <a:rPr lang="en-US" sz="2200" dirty="0"/>
              <a:t>Nowadays the driver and passengers safety in the car is one of the most wanted system to avoid accidents.</a:t>
            </a:r>
          </a:p>
          <a:p>
            <a:r>
              <a:rPr lang="en-US" sz="2200" dirty="0"/>
              <a:t> Our objective of the project is to ensure the safety systems. For enhancing the safety, we are detecting the eye blinks of the driver and estimating the driver status and control the car accordingly.</a:t>
            </a:r>
          </a:p>
          <a:p>
            <a:pPr fontAlgn="t"/>
            <a:r>
              <a:rPr lang="en-US" sz="2200" dirty="0"/>
              <a:t>The objective of this project is to identify the current drowsiness detection by investigating flexible methods for studying the relationships between driver’s </a:t>
            </a:r>
            <a:r>
              <a:rPr lang="en-IN" sz="2200" dirty="0"/>
              <a:t>manoeuvre </a:t>
            </a:r>
            <a:r>
              <a:rPr lang="en-US" sz="2200" dirty="0"/>
              <a:t>performances whiles the vehicle on the move and the physiological driver drowsiness states.</a:t>
            </a:r>
          </a:p>
        </p:txBody>
      </p:sp>
    </p:spTree>
    <p:extLst>
      <p:ext uri="{BB962C8B-B14F-4D97-AF65-F5344CB8AC3E}">
        <p14:creationId xmlns:p14="http://schemas.microsoft.com/office/powerpoint/2010/main" val="235557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ABB4C1-C1C6-4CE5-AF0A-77758BB551A1}"/>
              </a:ext>
            </a:extLst>
          </p:cNvPr>
          <p:cNvSpPr>
            <a:spLocks noGrp="1"/>
          </p:cNvSpPr>
          <p:nvPr>
            <p:ph type="title"/>
          </p:nvPr>
        </p:nvSpPr>
        <p:spPr/>
        <p:txBody>
          <a:bodyPr>
            <a:normAutofit/>
          </a:bodyPr>
          <a:lstStyle/>
          <a:p>
            <a:r>
              <a:rPr lang="en-US" sz="4800" b="1" dirty="0">
                <a:latin typeface="Berlin Sans FB Demi" panose="020E0802020502020306" pitchFamily="34" charset="0"/>
              </a:rPr>
              <a:t>TECHNOLOGY STACK</a:t>
            </a:r>
            <a:endParaRPr lang="en-IN" sz="4800" b="1" dirty="0">
              <a:latin typeface="Berlin Sans FB Demi" panose="020E0802020502020306" pitchFamily="34" charset="0"/>
            </a:endParaRPr>
          </a:p>
        </p:txBody>
      </p:sp>
      <p:pic>
        <p:nvPicPr>
          <p:cNvPr id="3" name="Picture 2">
            <a:extLst>
              <a:ext uri="{FF2B5EF4-FFF2-40B4-BE49-F238E27FC236}">
                <a16:creationId xmlns:a16="http://schemas.microsoft.com/office/drawing/2014/main" id="{4BFEE0E1-7452-4CBA-9819-B82AB2C2C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561" y="1670867"/>
            <a:ext cx="2697191" cy="2410858"/>
          </a:xfrm>
          <a:prstGeom prst="rect">
            <a:avLst/>
          </a:prstGeom>
        </p:spPr>
      </p:pic>
      <p:pic>
        <p:nvPicPr>
          <p:cNvPr id="5" name="Picture 4">
            <a:extLst>
              <a:ext uri="{FF2B5EF4-FFF2-40B4-BE49-F238E27FC236}">
                <a16:creationId xmlns:a16="http://schemas.microsoft.com/office/drawing/2014/main" id="{B8685634-A755-4197-BC57-03CD04B56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67" y="1344358"/>
            <a:ext cx="3240683" cy="2477834"/>
          </a:xfrm>
          <a:prstGeom prst="rect">
            <a:avLst/>
          </a:prstGeom>
        </p:spPr>
      </p:pic>
      <p:pic>
        <p:nvPicPr>
          <p:cNvPr id="8" name="Picture 7">
            <a:extLst>
              <a:ext uri="{FF2B5EF4-FFF2-40B4-BE49-F238E27FC236}">
                <a16:creationId xmlns:a16="http://schemas.microsoft.com/office/drawing/2014/main" id="{17E4424B-2314-466F-95E0-C265A952A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521" y="1516301"/>
            <a:ext cx="4248036" cy="4875355"/>
          </a:xfrm>
          <a:prstGeom prst="rect">
            <a:avLst/>
          </a:prstGeom>
        </p:spPr>
      </p:pic>
      <p:pic>
        <p:nvPicPr>
          <p:cNvPr id="11" name="Picture 10">
            <a:extLst>
              <a:ext uri="{FF2B5EF4-FFF2-40B4-BE49-F238E27FC236}">
                <a16:creationId xmlns:a16="http://schemas.microsoft.com/office/drawing/2014/main" id="{2ADB0D79-3176-4C87-8E9A-87B2971B9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443" y="4248997"/>
            <a:ext cx="5243046" cy="2142659"/>
          </a:xfrm>
          <a:prstGeom prst="rect">
            <a:avLst/>
          </a:prstGeom>
        </p:spPr>
      </p:pic>
    </p:spTree>
    <p:extLst>
      <p:ext uri="{BB962C8B-B14F-4D97-AF65-F5344CB8AC3E}">
        <p14:creationId xmlns:p14="http://schemas.microsoft.com/office/powerpoint/2010/main" val="24083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27D0-2F7B-498D-AE7D-DE2E5535C7A9}"/>
              </a:ext>
            </a:extLst>
          </p:cNvPr>
          <p:cNvSpPr>
            <a:spLocks noGrp="1"/>
          </p:cNvSpPr>
          <p:nvPr>
            <p:ph type="title"/>
          </p:nvPr>
        </p:nvSpPr>
        <p:spPr>
          <a:xfrm>
            <a:off x="677334" y="546165"/>
            <a:ext cx="8596668" cy="1320800"/>
          </a:xfrm>
        </p:spPr>
        <p:txBody>
          <a:bodyPr/>
          <a:lstStyle/>
          <a:p>
            <a:r>
              <a:rPr lang="en-US" b="1" dirty="0"/>
              <a:t>ALGORITHM USED</a:t>
            </a:r>
            <a:endParaRPr lang="en-IN" b="1" dirty="0"/>
          </a:p>
        </p:txBody>
      </p:sp>
      <p:sp>
        <p:nvSpPr>
          <p:cNvPr id="3" name="Content Placeholder 2">
            <a:extLst>
              <a:ext uri="{FF2B5EF4-FFF2-40B4-BE49-F238E27FC236}">
                <a16:creationId xmlns:a16="http://schemas.microsoft.com/office/drawing/2014/main" id="{6F6E3BDE-E277-4E1A-BD43-F88D4897EFE9}"/>
              </a:ext>
            </a:extLst>
          </p:cNvPr>
          <p:cNvSpPr>
            <a:spLocks noGrp="1"/>
          </p:cNvSpPr>
          <p:nvPr>
            <p:ph idx="1"/>
          </p:nvPr>
        </p:nvSpPr>
        <p:spPr>
          <a:xfrm>
            <a:off x="677334" y="2233741"/>
            <a:ext cx="8596668" cy="3880773"/>
          </a:xfrm>
        </p:spPr>
        <p:txBody>
          <a:bodyPr>
            <a:normAutofit/>
          </a:bodyPr>
          <a:lstStyle/>
          <a:p>
            <a:pPr marL="0" indent="0">
              <a:buNone/>
            </a:pPr>
            <a:endParaRPr lang="en-US" dirty="0"/>
          </a:p>
          <a:p>
            <a:endParaRPr lang="en-US" dirty="0"/>
          </a:p>
          <a:p>
            <a:endParaRPr lang="en-US" dirty="0"/>
          </a:p>
          <a:p>
            <a:endParaRPr lang="en-IN" dirty="0"/>
          </a:p>
        </p:txBody>
      </p:sp>
      <p:pic>
        <p:nvPicPr>
          <p:cNvPr id="6" name="Picture 5">
            <a:extLst>
              <a:ext uri="{FF2B5EF4-FFF2-40B4-BE49-F238E27FC236}">
                <a16:creationId xmlns:a16="http://schemas.microsoft.com/office/drawing/2014/main" id="{35F012C9-F9BA-478F-AB5B-0088D5572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10" y="1403661"/>
            <a:ext cx="8990666" cy="5165814"/>
          </a:xfrm>
          <a:prstGeom prst="rect">
            <a:avLst/>
          </a:prstGeom>
        </p:spPr>
      </p:pic>
    </p:spTree>
    <p:extLst>
      <p:ext uri="{BB962C8B-B14F-4D97-AF65-F5344CB8AC3E}">
        <p14:creationId xmlns:p14="http://schemas.microsoft.com/office/powerpoint/2010/main" val="5137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735A-1DC4-4253-A02C-88D4DD47253B}"/>
              </a:ext>
            </a:extLst>
          </p:cNvPr>
          <p:cNvSpPr>
            <a:spLocks noGrp="1"/>
          </p:cNvSpPr>
          <p:nvPr>
            <p:ph type="title"/>
          </p:nvPr>
        </p:nvSpPr>
        <p:spPr/>
        <p:txBody>
          <a:bodyPr/>
          <a:lstStyle/>
          <a:p>
            <a:r>
              <a:rPr lang="en-US" dirty="0">
                <a:latin typeface="Arial Black" panose="020B0A04020102020204" pitchFamily="34" charset="0"/>
              </a:rPr>
              <a:t>WORKING</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5181FE06-43F3-4082-87C5-5FC62AA248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8264863" cy="5297338"/>
          </a:xfrm>
        </p:spPr>
      </p:pic>
    </p:spTree>
    <p:extLst>
      <p:ext uri="{BB962C8B-B14F-4D97-AF65-F5344CB8AC3E}">
        <p14:creationId xmlns:p14="http://schemas.microsoft.com/office/powerpoint/2010/main" val="165294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0F87-1F49-4433-A74B-4CB25977EDA8}"/>
              </a:ext>
            </a:extLst>
          </p:cNvPr>
          <p:cNvSpPr>
            <a:spLocks noGrp="1"/>
          </p:cNvSpPr>
          <p:nvPr>
            <p:ph type="title"/>
          </p:nvPr>
        </p:nvSpPr>
        <p:spPr>
          <a:xfrm>
            <a:off x="1707144" y="1305757"/>
            <a:ext cx="6043062" cy="4246486"/>
          </a:xfrm>
        </p:spPr>
        <p:txBody>
          <a:bodyPr>
            <a:noAutofit/>
          </a:bodyPr>
          <a:lstStyle/>
          <a:p>
            <a:pPr algn="ctr"/>
            <a:r>
              <a:rPr lang="en-US" sz="6600" dirty="0">
                <a:latin typeface="Arial Black" panose="020B0A04020102020204" pitchFamily="34" charset="0"/>
              </a:rPr>
              <a:t>SNAPSHOTS OF WORKING MODEL</a:t>
            </a:r>
            <a:endParaRPr lang="en-IN" sz="6600" dirty="0"/>
          </a:p>
        </p:txBody>
      </p:sp>
    </p:spTree>
    <p:extLst>
      <p:ext uri="{BB962C8B-B14F-4D97-AF65-F5344CB8AC3E}">
        <p14:creationId xmlns:p14="http://schemas.microsoft.com/office/powerpoint/2010/main" val="29821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F546D8A5-AC80-492C-94D4-46B815D20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48" y="405325"/>
            <a:ext cx="5225563" cy="4495794"/>
          </a:xfrm>
          <a:prstGeom prst="rect">
            <a:avLst/>
          </a:prstGeom>
        </p:spPr>
      </p:pic>
      <p:sp>
        <p:nvSpPr>
          <p:cNvPr id="7" name="TextBox 6">
            <a:extLst>
              <a:ext uri="{FF2B5EF4-FFF2-40B4-BE49-F238E27FC236}">
                <a16:creationId xmlns:a16="http://schemas.microsoft.com/office/drawing/2014/main" id="{E6E45E1D-912C-46B5-9FB5-F1338A470893}"/>
              </a:ext>
            </a:extLst>
          </p:cNvPr>
          <p:cNvSpPr txBox="1"/>
          <p:nvPr/>
        </p:nvSpPr>
        <p:spPr>
          <a:xfrm>
            <a:off x="514905" y="5228948"/>
            <a:ext cx="4429957" cy="646331"/>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cs typeface="Arial" panose="020B0604020202020204" pitchFamily="34" charset="0"/>
              </a:rPr>
              <a:t>GUI DESIGN (FIRST GLIMPS, WHILE CAMERA IS OFF)</a:t>
            </a:r>
            <a:endParaRPr lang="en-IN" b="1" dirty="0">
              <a:solidFill>
                <a:schemeClr val="accent4"/>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A4A151D-7B97-4FCD-BB1A-AF9305B25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891" y="405324"/>
            <a:ext cx="5718771" cy="4495794"/>
          </a:xfrm>
          <a:prstGeom prst="rect">
            <a:avLst/>
          </a:prstGeom>
        </p:spPr>
      </p:pic>
      <p:sp>
        <p:nvSpPr>
          <p:cNvPr id="10" name="TextBox 9">
            <a:extLst>
              <a:ext uri="{FF2B5EF4-FFF2-40B4-BE49-F238E27FC236}">
                <a16:creationId xmlns:a16="http://schemas.microsoft.com/office/drawing/2014/main" id="{558B5D5A-1B6F-4E36-AC07-69B6C829EDB3}"/>
              </a:ext>
            </a:extLst>
          </p:cNvPr>
          <p:cNvSpPr txBox="1"/>
          <p:nvPr/>
        </p:nvSpPr>
        <p:spPr>
          <a:xfrm>
            <a:off x="6191398" y="5182781"/>
            <a:ext cx="4589756" cy="646331"/>
          </a:xfrm>
          <a:prstGeom prst="rect">
            <a:avLst/>
          </a:prstGeom>
          <a:noFill/>
        </p:spPr>
        <p:txBody>
          <a:bodyPr wrap="square" rtlCol="0">
            <a:spAutoFit/>
          </a:bodyPr>
          <a:lstStyle/>
          <a:p>
            <a:pPr algn="ctr"/>
            <a:r>
              <a:rPr lang="en-US" b="1" dirty="0">
                <a:solidFill>
                  <a:schemeClr val="accent4"/>
                </a:solidFill>
                <a:latin typeface="Arial Black" panose="020B0A04020102020204" pitchFamily="34" charset="0"/>
              </a:rPr>
              <a:t>WINDOW WHILE CAMERA IS ON (START DETECTION IS OFF)</a:t>
            </a:r>
            <a:endParaRPr lang="en-IN" b="1" dirty="0">
              <a:solidFill>
                <a:schemeClr val="accent4"/>
              </a:solidFill>
              <a:latin typeface="Arial Black" panose="020B0A04020102020204" pitchFamily="34" charset="0"/>
            </a:endParaRPr>
          </a:p>
        </p:txBody>
      </p:sp>
    </p:spTree>
    <p:extLst>
      <p:ext uri="{BB962C8B-B14F-4D97-AF65-F5344CB8AC3E}">
        <p14:creationId xmlns:p14="http://schemas.microsoft.com/office/powerpoint/2010/main" val="37912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814</TotalTime>
  <Words>454</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Arial Black</vt:lpstr>
      <vt:lpstr>Berlin Sans FB Demi</vt:lpstr>
      <vt:lpstr>Comic Sans MS</vt:lpstr>
      <vt:lpstr>Trebuchet MS</vt:lpstr>
      <vt:lpstr>Wingdings 3</vt:lpstr>
      <vt:lpstr>Facet</vt:lpstr>
      <vt:lpstr>FACE M0NITORING SYSTEM FOR SAFETY MEASURES</vt:lpstr>
      <vt:lpstr>CONTENT</vt:lpstr>
      <vt:lpstr>INTRODUCTION</vt:lpstr>
      <vt:lpstr>OBJECTIVES</vt:lpstr>
      <vt:lpstr>TECHNOLOGY STACK</vt:lpstr>
      <vt:lpstr>ALGORITHM USED</vt:lpstr>
      <vt:lpstr>WORKING</vt:lpstr>
      <vt:lpstr>SNAPSHOTS OF WORKING MODEL</vt:lpstr>
      <vt:lpstr>PowerPoint Presentation</vt:lpstr>
      <vt:lpstr>PowerPoint Presentation</vt:lpstr>
      <vt:lpstr>PowerPoint Presentation</vt:lpstr>
      <vt:lpstr>PowerPoint Presentation</vt:lpstr>
      <vt:lpstr>PowerPoint Presentation</vt:lpstr>
      <vt:lpstr>PowerPoint Presentation</vt:lpstr>
      <vt:lpstr>EXISTING SYSTEMS</vt:lpstr>
      <vt:lpstr>FUTURE SCOPES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Tushit Agarwal</dc:creator>
  <cp:lastModifiedBy>Tushit Agarwal</cp:lastModifiedBy>
  <cp:revision>46</cp:revision>
  <dcterms:created xsi:type="dcterms:W3CDTF">2019-10-12T08:03:07Z</dcterms:created>
  <dcterms:modified xsi:type="dcterms:W3CDTF">2020-08-09T20:35:54Z</dcterms:modified>
</cp:coreProperties>
</file>